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55" r:id="rId5"/>
    <p:sldId id="299" r:id="rId6"/>
    <p:sldId id="305" r:id="rId7"/>
    <p:sldId id="358" r:id="rId8"/>
    <p:sldId id="359" r:id="rId9"/>
    <p:sldId id="360" r:id="rId10"/>
    <p:sldId id="367" r:id="rId11"/>
    <p:sldId id="362" r:id="rId12"/>
    <p:sldId id="363" r:id="rId13"/>
    <p:sldId id="364" r:id="rId14"/>
    <p:sldId id="368" r:id="rId15"/>
    <p:sldId id="370" r:id="rId16"/>
    <p:sldId id="3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698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9/11/2020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Tím</a:t>
            </a:r>
            <a:r>
              <a:rPr lang="en-US" dirty="0" smtClean="0"/>
              <a:t>: Augur (REP)</a:t>
            </a:r>
          </a:p>
          <a:p>
            <a:r>
              <a:rPr lang="en-US" dirty="0" err="1" smtClean="0"/>
              <a:t>Chữ</a:t>
            </a:r>
            <a:r>
              <a:rPr lang="en-US" baseline="0" dirty="0" smtClean="0"/>
              <a:t> g: Golem (GNT)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270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0618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007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0809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260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3996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28349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25328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14757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3075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799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8443E-0D06-4057-933B-C87E884C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400" b="1" spc="-100" baseline="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DECENTRALIZED</a:t>
            </a:r>
            <a:r>
              <a:rPr lang="en-US" sz="14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/>
            </a:r>
            <a:br>
              <a:rPr lang="en-US" sz="14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14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400" b="1" spc="-100" baseline="0" noProof="0" dirty="0" smtClean="0">
                <a:solidFill>
                  <a:schemeClr val="tx1"/>
                </a:solidFill>
                <a:latin typeface="Corbel" panose="020B0503020204020204" pitchFamily="34" charset="0"/>
              </a:rPr>
              <a:t>EXCHANGE</a:t>
            </a:r>
            <a:endParaRPr lang="en-US" sz="1600" b="1" spc="-100" baseline="0" noProof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72" r:id="rId13"/>
    <p:sldLayoutId id="2147483666" r:id="rId14"/>
    <p:sldLayoutId id="2147483667" r:id="rId15"/>
    <p:sldLayoutId id="2147483668" r:id="rId16"/>
    <p:sldLayoutId id="2147483673" r:id="rId17"/>
    <p:sldLayoutId id="2147483675" r:id="rId18"/>
    <p:sldLayoutId id="2147483669" r:id="rId19"/>
    <p:sldLayoutId id="2147483655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3537055" y="3968476"/>
            <a:ext cx="1404400" cy="528794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r>
              <a:rPr lang="en-US" sz="1600" b="1" spc="-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MENTOR</a:t>
            </a:r>
            <a:r>
              <a:rPr lang="en-US" sz="1600" b="1" spc="-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/>
            </a:r>
            <a:br>
              <a:rPr lang="en-US" sz="1600" b="1" spc="-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1600" b="1" spc="-100" dirty="0" smtClean="0">
                <a:latin typeface="Corbel" panose="020B0503020204020204" pitchFamily="34" charset="0"/>
              </a:rPr>
              <a:t>IMPLEMENTER 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497270"/>
            <a:ext cx="6798250" cy="1523496"/>
          </a:xfrm>
        </p:spPr>
        <p:txBody>
          <a:bodyPr/>
          <a:lstStyle/>
          <a:p>
            <a:r>
              <a:rPr lang="en-US" dirty="0" smtClean="0"/>
              <a:t>Decentralized exchange</a:t>
            </a:r>
            <a:endParaRPr lang="en-US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2909" y="5109640"/>
            <a:ext cx="3556000" cy="725632"/>
          </a:xfrm>
        </p:spPr>
        <p:txBody>
          <a:bodyPr/>
          <a:lstStyle/>
          <a:p>
            <a:r>
              <a:rPr lang="en-US" dirty="0" smtClean="0"/>
              <a:t>An exchange that connects tokens on the same </a:t>
            </a:r>
            <a:r>
              <a:rPr lang="en-US" dirty="0" err="1" smtClean="0"/>
              <a:t>blockchain</a:t>
            </a:r>
            <a:r>
              <a:rPr lang="en-US" dirty="0" smtClean="0"/>
              <a:t> network.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4941455" y="3968476"/>
            <a:ext cx="2089316" cy="528794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/>
            <a:r>
              <a:rPr lang="en-US" sz="1600" b="1" spc="-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NGUYỄN  THÁI PHƯƠNG</a:t>
            </a:r>
            <a:r>
              <a:rPr lang="en-US" sz="1600" b="1" spc="-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/>
            </a:r>
            <a:br>
              <a:rPr lang="en-US" sz="1600" b="1" spc="-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1600" b="1" spc="-100" dirty="0" smtClean="0">
                <a:latin typeface="Corbel" panose="020B0503020204020204" pitchFamily="34" charset="0"/>
              </a:rPr>
              <a:t>NGUYỄN PHÚ HƯNG 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392546" y="287785"/>
            <a:ext cx="2089316" cy="651905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r>
              <a:rPr lang="en-US" sz="2000" b="1" spc="-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FPT UNIVERSITY</a:t>
            </a:r>
            <a:r>
              <a:rPr lang="en-US" sz="2000" b="1" spc="-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/>
            </a:r>
            <a:br>
              <a:rPr lang="en-US" sz="2000" b="1" spc="-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2000" b="1" spc="-100" dirty="0" smtClean="0">
                <a:latin typeface="Corbel" panose="020B0503020204020204" pitchFamily="34" charset="0"/>
              </a:rPr>
              <a:t>FUNIX EDUCATION </a:t>
            </a:r>
            <a:endParaRPr lang="en-US" sz="20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99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172396" cy="432000"/>
          </a:xfrm>
        </p:spPr>
        <p:txBody>
          <a:bodyPr/>
          <a:lstStyle/>
          <a:p>
            <a:r>
              <a:rPr lang="en-US" dirty="0" smtClean="0"/>
              <a:t>2.2. client-side: user interface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465490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13" name="Content Placeholder 6"/>
          <p:cNvSpPr>
            <a:spLocks noGrp="1"/>
          </p:cNvSpPr>
          <p:nvPr>
            <p:ph idx="1"/>
          </p:nvPr>
        </p:nvSpPr>
        <p:spPr>
          <a:xfrm>
            <a:off x="432000" y="1725105"/>
            <a:ext cx="10239142" cy="4813808"/>
          </a:xfrm>
        </p:spPr>
        <p:txBody>
          <a:bodyPr anchor="t"/>
          <a:lstStyle/>
          <a:p>
            <a:pPr algn="l"/>
            <a:r>
              <a:rPr lang="en-US" sz="2400" b="1" dirty="0" smtClean="0">
                <a:latin typeface="Corbel" panose="020B0503020204020204" pitchFamily="34" charset="0"/>
              </a:rPr>
              <a:t>Web interface: </a:t>
            </a:r>
            <a:r>
              <a:rPr lang="en-US" sz="2400" i="0" dirty="0" smtClean="0">
                <a:latin typeface="Corbel" panose="020B0503020204020204" pitchFamily="34" charset="0"/>
              </a:rPr>
              <a:t>jQuery on Node.js</a:t>
            </a:r>
          </a:p>
          <a:p>
            <a:pPr algn="l">
              <a:lnSpc>
                <a:spcPct val="150000"/>
              </a:lnSpc>
            </a:pPr>
            <a:r>
              <a:rPr lang="en-US" sz="2400" b="1" dirty="0" err="1" smtClean="0">
                <a:latin typeface="Corbel" panose="020B0503020204020204" pitchFamily="34" charset="0"/>
              </a:rPr>
              <a:t>Metamask</a:t>
            </a:r>
            <a:r>
              <a:rPr lang="en-US" sz="2400" i="0" dirty="0" smtClean="0">
                <a:latin typeface="Corbel" panose="020B0503020204020204" pitchFamily="34" charset="0"/>
              </a:rPr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i="0" dirty="0" smtClean="0">
                <a:latin typeface="Corbel" panose="020B0503020204020204" pitchFamily="34" charset="0"/>
              </a:rPr>
              <a:t>Helps import accounts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i="0" dirty="0" smtClean="0">
                <a:latin typeface="Corbel" panose="020B0503020204020204" pitchFamily="34" charset="0"/>
              </a:rPr>
              <a:t>Verifies and signs transactions</a:t>
            </a:r>
          </a:p>
          <a:p>
            <a:pPr algn="l">
              <a:lnSpc>
                <a:spcPct val="150000"/>
              </a:lnSpc>
            </a:pPr>
            <a:r>
              <a:rPr lang="en-US" sz="2400" b="1" dirty="0" smtClean="0">
                <a:latin typeface="Corbel" panose="020B0503020204020204" pitchFamily="34" charset="0"/>
              </a:rPr>
              <a:t>web3.js</a:t>
            </a:r>
            <a:r>
              <a:rPr lang="en-US" sz="2400" i="0" dirty="0" smtClean="0">
                <a:latin typeface="Corbel" panose="020B0503020204020204" pitchFamily="34" charset="0"/>
              </a:rPr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i="0" dirty="0" smtClean="0">
                <a:latin typeface="Corbel" panose="020B0503020204020204" pitchFamily="34" charset="0"/>
              </a:rPr>
              <a:t>Interacts with the </a:t>
            </a:r>
            <a:r>
              <a:rPr lang="en-US" sz="2400" i="0" dirty="0" err="1" smtClean="0">
                <a:latin typeface="Corbel" panose="020B0503020204020204" pitchFamily="34" charset="0"/>
              </a:rPr>
              <a:t>Ethereum</a:t>
            </a:r>
            <a:r>
              <a:rPr lang="en-US" sz="2400" i="0" dirty="0" smtClean="0">
                <a:latin typeface="Corbel" panose="020B0503020204020204" pitchFamily="34" charset="0"/>
              </a:rPr>
              <a:t> node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i="0" dirty="0" smtClean="0">
                <a:latin typeface="Corbel" panose="020B0503020204020204" pitchFamily="34" charset="0"/>
              </a:rPr>
              <a:t>Gets data and sends transactions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00" y="1908732"/>
            <a:ext cx="5114965" cy="33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5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9273" y="54982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938" y="5323385"/>
            <a:ext cx="9234551" cy="981338"/>
          </a:xfrm>
        </p:spPr>
        <p:txBody>
          <a:bodyPr/>
          <a:lstStyle/>
          <a:p>
            <a:r>
              <a:rPr lang="en-US" dirty="0" smtClean="0"/>
              <a:t>3. Future extensions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74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887" y="1328064"/>
            <a:ext cx="5184913" cy="432000"/>
          </a:xfrm>
        </p:spPr>
        <p:txBody>
          <a:bodyPr/>
          <a:lstStyle/>
          <a:p>
            <a:r>
              <a:rPr lang="en-US" dirty="0" smtClean="0"/>
              <a:t>FUTURE EXTENSIONS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9303" y="2092751"/>
            <a:ext cx="8960497" cy="3629319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>
                <a:latin typeface="Corbel" panose="020B0503020204020204" pitchFamily="34" charset="0"/>
              </a:rPr>
              <a:t>Creating wallets</a:t>
            </a:r>
          </a:p>
          <a:p>
            <a:r>
              <a:rPr lang="en-US" sz="2400" dirty="0" smtClean="0">
                <a:latin typeface="Corbel" panose="020B0503020204020204" pitchFamily="34" charset="0"/>
              </a:rPr>
              <a:t>Users </a:t>
            </a:r>
            <a:r>
              <a:rPr lang="en-US" sz="2400" dirty="0">
                <a:latin typeface="Corbel" panose="020B0503020204020204" pitchFamily="34" charset="0"/>
              </a:rPr>
              <a:t>can create </a:t>
            </a:r>
            <a:r>
              <a:rPr lang="en-US" sz="2400" dirty="0" smtClean="0">
                <a:latin typeface="Corbel" panose="020B0503020204020204" pitchFamily="34" charset="0"/>
              </a:rPr>
              <a:t>new wallets </a:t>
            </a:r>
            <a:r>
              <a:rPr lang="en-US" sz="2400" dirty="0">
                <a:latin typeface="Corbel" panose="020B0503020204020204" pitchFamily="34" charset="0"/>
              </a:rPr>
              <a:t>in the </a:t>
            </a:r>
            <a:r>
              <a:rPr lang="en-US" sz="2400" dirty="0" smtClean="0">
                <a:latin typeface="Corbel" panose="020B0503020204020204" pitchFamily="34" charset="0"/>
              </a:rPr>
              <a:t>network.</a:t>
            </a:r>
          </a:p>
          <a:p>
            <a:r>
              <a:rPr lang="en-US" sz="2400" dirty="0" smtClean="0">
                <a:latin typeface="Corbel" panose="020B0503020204020204" pitchFamily="34" charset="0"/>
              </a:rPr>
              <a:t>The balances are initialized </a:t>
            </a:r>
            <a:r>
              <a:rPr lang="en-US" sz="2400" dirty="0">
                <a:latin typeface="Corbel" panose="020B0503020204020204" pitchFamily="34" charset="0"/>
              </a:rPr>
              <a:t>to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n-US" sz="2400" dirty="0">
                <a:latin typeface="Corbel" panose="020B0503020204020204" pitchFamily="34" charset="0"/>
              </a:rPr>
              <a:t>.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400" b="1" dirty="0" smtClean="0">
                <a:latin typeface="Corbel" panose="020B0503020204020204" pitchFamily="34" charset="0"/>
              </a:rPr>
              <a:t>Viewing transactions</a:t>
            </a:r>
          </a:p>
          <a:p>
            <a:r>
              <a:rPr lang="en-US" sz="2400" dirty="0" smtClean="0">
                <a:latin typeface="Corbel" panose="020B0503020204020204" pitchFamily="34" charset="0"/>
              </a:rPr>
              <a:t>Users </a:t>
            </a:r>
            <a:r>
              <a:rPr lang="en-US" sz="2400" dirty="0">
                <a:latin typeface="Corbel" panose="020B0503020204020204" pitchFamily="34" charset="0"/>
              </a:rPr>
              <a:t>can view history of </a:t>
            </a:r>
            <a:r>
              <a:rPr lang="en-US" sz="2400" dirty="0" smtClean="0">
                <a:latin typeface="Corbel" panose="020B0503020204020204" pitchFamily="34" charset="0"/>
              </a:rPr>
              <a:t>transactions.</a:t>
            </a:r>
          </a:p>
          <a:p>
            <a:r>
              <a:rPr lang="en-US" sz="2400" dirty="0" smtClean="0">
                <a:latin typeface="Corbel" panose="020B0503020204020204" pitchFamily="34" charset="0"/>
              </a:rPr>
              <a:t>Each transaction is showed with token, amount, transaction </a:t>
            </a:r>
            <a:r>
              <a:rPr lang="en-US" sz="2400" dirty="0">
                <a:latin typeface="Corbel" panose="020B0503020204020204" pitchFamily="34" charset="0"/>
              </a:rPr>
              <a:t>fees, transactions status, processing time</a:t>
            </a:r>
            <a:r>
              <a:rPr lang="en-US" sz="2400" dirty="0" smtClean="0">
                <a:latin typeface="Corbel" panose="020B0503020204020204" pitchFamily="34" charset="0"/>
              </a:rPr>
              <a:t>.</a:t>
            </a: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9273" y="54982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938" y="5323385"/>
            <a:ext cx="9234551" cy="981338"/>
          </a:xfrm>
        </p:spPr>
        <p:txBody>
          <a:bodyPr/>
          <a:lstStyle/>
          <a:p>
            <a:r>
              <a:rPr lang="en-US" dirty="0" smtClean="0"/>
              <a:t>4. demonstration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4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2321" y="1343906"/>
            <a:ext cx="6777872" cy="379370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 smtClean="0">
                <a:latin typeface="Corbel" panose="020B0503020204020204" pitchFamily="34" charset="0"/>
              </a:rPr>
              <a:t>Introduction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>
                <a:latin typeface="Corbel" panose="020B0503020204020204" pitchFamily="34" charset="0"/>
              </a:rPr>
              <a:t>Problem Statement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>
                <a:latin typeface="Corbel" panose="020B0503020204020204" pitchFamily="34" charset="0"/>
              </a:rPr>
              <a:t>Solution</a:t>
            </a:r>
            <a:endParaRPr lang="en-US" sz="2000" dirty="0">
              <a:latin typeface="Corbel" panose="020B0503020204020204" pitchFamily="34" charset="0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 smtClean="0">
                <a:latin typeface="Corbel" panose="020B0503020204020204" pitchFamily="34" charset="0"/>
              </a:rPr>
              <a:t>Implementation</a:t>
            </a:r>
          </a:p>
          <a:p>
            <a:pPr lvl="1">
              <a:lnSpc>
                <a:spcPct val="100000"/>
              </a:lnSpc>
            </a:pPr>
            <a:r>
              <a:rPr lang="en-US" sz="2000" dirty="0" err="1" smtClean="0">
                <a:latin typeface="Corbel" panose="020B0503020204020204" pitchFamily="34" charset="0"/>
              </a:rPr>
              <a:t>Blockchain</a:t>
            </a:r>
            <a:r>
              <a:rPr lang="en-US" sz="2000" dirty="0" smtClean="0">
                <a:latin typeface="Corbel" panose="020B0503020204020204" pitchFamily="34" charset="0"/>
              </a:rPr>
              <a:t> &amp; Smart </a:t>
            </a:r>
            <a:r>
              <a:rPr lang="en-US" sz="2000" dirty="0">
                <a:latin typeface="Corbel" panose="020B0503020204020204" pitchFamily="34" charset="0"/>
              </a:rPr>
              <a:t>C</a:t>
            </a:r>
            <a:r>
              <a:rPr lang="en-US" sz="2000" dirty="0" smtClean="0">
                <a:latin typeface="Corbel" panose="020B0503020204020204" pitchFamily="34" charset="0"/>
              </a:rPr>
              <a:t>ontracts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>
                <a:latin typeface="Corbel" panose="020B0503020204020204" pitchFamily="34" charset="0"/>
              </a:rPr>
              <a:t>User Interface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 smtClean="0">
                <a:latin typeface="Corbel" panose="020B0503020204020204" pitchFamily="34" charset="0"/>
              </a:rPr>
              <a:t>Future Extensions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 smtClean="0">
                <a:latin typeface="Corbel" panose="020B0503020204020204" pitchFamily="34" charset="0"/>
              </a:rPr>
              <a:t>Demonstration</a:t>
            </a:r>
            <a:endParaRPr lang="en-US" sz="2400" b="1" dirty="0">
              <a:latin typeface="Corbel" panose="020B0503020204020204" pitchFamily="34" charset="0"/>
            </a:endParaRPr>
          </a:p>
        </p:txBody>
      </p:sp>
      <p:pic>
        <p:nvPicPr>
          <p:cNvPr id="19" name="Picture Placeholder 18" descr="decorative element">
            <a:extLst>
              <a:ext uri="{FF2B5EF4-FFF2-40B4-BE49-F238E27FC236}">
                <a16:creationId xmlns:a16="http://schemas.microsoft.com/office/drawing/2014/main" id="{78E3D4B9-3B79-3A44-BAC1-8FEE23274B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60193" y="1344803"/>
            <a:ext cx="3737526" cy="379280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4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9273" y="54982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938" y="5323385"/>
            <a:ext cx="9234551" cy="981338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introduction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25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1.1. Problem statements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420313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13" name="Content Placeholder 6"/>
          <p:cNvSpPr>
            <a:spLocks noGrp="1"/>
          </p:cNvSpPr>
          <p:nvPr>
            <p:ph idx="1"/>
          </p:nvPr>
        </p:nvSpPr>
        <p:spPr>
          <a:xfrm>
            <a:off x="432000" y="1102936"/>
            <a:ext cx="5271216" cy="5435977"/>
          </a:xfrm>
        </p:spPr>
        <p:txBody>
          <a:bodyPr anchor="t"/>
          <a:lstStyle/>
          <a:p>
            <a:pPr marL="0" indent="0" algn="l">
              <a:buNone/>
            </a:pPr>
            <a:endParaRPr lang="en-US" sz="2400" i="0" dirty="0" smtClean="0">
              <a:latin typeface="Corbel" panose="020B0503020204020204" pitchFamily="34" charset="0"/>
            </a:endParaRPr>
          </a:p>
          <a:p>
            <a:pPr marL="0" indent="0" algn="l">
              <a:buNone/>
            </a:pPr>
            <a:endParaRPr lang="en-US" sz="2400" i="0" dirty="0">
              <a:latin typeface="Corbel" panose="020B0503020204020204" pitchFamily="34" charset="0"/>
            </a:endParaRPr>
          </a:p>
          <a:p>
            <a:pPr marL="0" indent="0" algn="l">
              <a:buNone/>
            </a:pPr>
            <a:r>
              <a:rPr lang="en-US" sz="2400" i="0" dirty="0" smtClean="0">
                <a:latin typeface="Corbel" panose="020B0503020204020204" pitchFamily="34" charset="0"/>
              </a:rPr>
              <a:t>Many tokens exist on the </a:t>
            </a:r>
            <a:r>
              <a:rPr lang="en-US" sz="2400" i="0" dirty="0" err="1" smtClean="0">
                <a:latin typeface="Corbel" panose="020B0503020204020204" pitchFamily="34" charset="0"/>
              </a:rPr>
              <a:t>Ethereum</a:t>
            </a:r>
            <a:r>
              <a:rPr lang="en-US" sz="2400" i="0" dirty="0" smtClean="0">
                <a:latin typeface="Corbel" panose="020B0503020204020204" pitchFamily="34" charset="0"/>
              </a:rPr>
              <a:t> network.</a:t>
            </a:r>
          </a:p>
          <a:p>
            <a:pPr marL="0" indent="0" algn="l">
              <a:buNone/>
            </a:pPr>
            <a:endParaRPr lang="en-US" sz="2400" i="0" dirty="0" smtClean="0">
              <a:latin typeface="Corbel" panose="020B0503020204020204" pitchFamily="34" charset="0"/>
            </a:endParaRPr>
          </a:p>
          <a:p>
            <a:pPr marL="0" indent="0" algn="l">
              <a:buNone/>
            </a:pPr>
            <a:r>
              <a:rPr lang="en-US" sz="2400" i="0" dirty="0" smtClean="0">
                <a:latin typeface="Corbel" panose="020B0503020204020204" pitchFamily="34" charset="0"/>
              </a:rPr>
              <a:t>However, some </a:t>
            </a:r>
            <a:r>
              <a:rPr lang="en-US" sz="2400" i="0" dirty="0">
                <a:latin typeface="Corbel" panose="020B0503020204020204" pitchFamily="34" charset="0"/>
              </a:rPr>
              <a:t>went forsaken or </a:t>
            </a:r>
            <a:r>
              <a:rPr lang="en-US" sz="2400" i="0" dirty="0" smtClean="0">
                <a:latin typeface="Corbel" panose="020B0503020204020204" pitchFamily="34" charset="0"/>
              </a:rPr>
              <a:t>stayed on low liquidity.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i="0" dirty="0" smtClean="0">
                <a:latin typeface="Corbel" panose="020B0503020204020204" pitchFamily="34" charset="0"/>
              </a:rPr>
              <a:t>Inconvenient trading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i="0" dirty="0" smtClean="0">
                <a:latin typeface="Corbel" panose="020B0503020204020204" pitchFamily="34" charset="0"/>
              </a:rPr>
              <a:t>The issue of trusting a third party</a:t>
            </a:r>
          </a:p>
        </p:txBody>
      </p:sp>
      <p:pic>
        <p:nvPicPr>
          <p:cNvPr id="3076" name="Picture 4" descr="The Technology Behind Ethereum Tokens | by Maarten Zuidhoorn ...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3" r="183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1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1.2.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32000" y="2337847"/>
            <a:ext cx="9198000" cy="383911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latin typeface="Corbel" panose="020B0503020204020204" pitchFamily="34" charset="0"/>
              </a:rPr>
              <a:t>A decentralized exchange that:</a:t>
            </a:r>
          </a:p>
          <a:p>
            <a:r>
              <a:rPr lang="en-US" sz="2400" dirty="0" smtClean="0">
                <a:latin typeface="Corbel" panose="020B0503020204020204" pitchFamily="34" charset="0"/>
              </a:rPr>
              <a:t>Connects tokens on the network</a:t>
            </a:r>
          </a:p>
          <a:p>
            <a:r>
              <a:rPr lang="en-US" sz="2400" dirty="0" smtClean="0">
                <a:latin typeface="Corbel" panose="020B0503020204020204" pitchFamily="34" charset="0"/>
              </a:rPr>
              <a:t>Supports exchanging and transferring tokens</a:t>
            </a:r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dirty="0" smtClean="0">
                <a:latin typeface="Corbel" panose="020B0503020204020204" pitchFamily="34" charset="0"/>
              </a:rPr>
              <a:t>Provides methods to import and display wallets</a:t>
            </a:r>
          </a:p>
        </p:txBody>
      </p:sp>
      <p:pic>
        <p:nvPicPr>
          <p:cNvPr id="11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80476" y="0"/>
            <a:ext cx="2211524" cy="6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7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1.2.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95" y="1146087"/>
            <a:ext cx="9472497" cy="540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7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9273" y="54982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938" y="5323385"/>
            <a:ext cx="9234551" cy="981338"/>
          </a:xfrm>
        </p:spPr>
        <p:txBody>
          <a:bodyPr/>
          <a:lstStyle/>
          <a:p>
            <a:r>
              <a:rPr lang="en-US" dirty="0" smtClean="0"/>
              <a:t>2. implementation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46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Implementation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44284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13" name="Content Placeholder 6"/>
          <p:cNvSpPr>
            <a:spLocks noGrp="1"/>
          </p:cNvSpPr>
          <p:nvPr>
            <p:ph idx="1"/>
          </p:nvPr>
        </p:nvSpPr>
        <p:spPr>
          <a:xfrm>
            <a:off x="432000" y="1102936"/>
            <a:ext cx="4865864" cy="5435977"/>
          </a:xfrm>
        </p:spPr>
        <p:txBody>
          <a:bodyPr anchor="t"/>
          <a:lstStyle/>
          <a:p>
            <a:pPr marL="0" indent="0" algn="l">
              <a:buNone/>
            </a:pPr>
            <a:endParaRPr lang="en-US" sz="2400" i="0" dirty="0" smtClean="0">
              <a:latin typeface="Corbel" panose="020B0503020204020204" pitchFamily="34" charset="0"/>
            </a:endParaRPr>
          </a:p>
          <a:p>
            <a:pPr marL="0" indent="0" algn="l">
              <a:buNone/>
            </a:pPr>
            <a:endParaRPr lang="en-US" sz="2400" i="0" dirty="0">
              <a:latin typeface="Corbel" panose="020B0503020204020204" pitchFamily="34" charset="0"/>
            </a:endParaRPr>
          </a:p>
          <a:p>
            <a:pPr marL="0" indent="0" algn="l">
              <a:buNone/>
            </a:pPr>
            <a:endParaRPr lang="en-US" sz="2400" i="0" dirty="0" smtClean="0">
              <a:latin typeface="Corbel" panose="020B0503020204020204" pitchFamily="34" charset="0"/>
            </a:endParaRPr>
          </a:p>
          <a:p>
            <a:pPr marL="0" indent="0" algn="l">
              <a:buNone/>
            </a:pPr>
            <a:r>
              <a:rPr lang="en-US" sz="2400" i="0" dirty="0" smtClean="0">
                <a:latin typeface="Corbel" panose="020B0503020204020204" pitchFamily="34" charset="0"/>
              </a:rPr>
              <a:t>The system consists of: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i="0" dirty="0" smtClean="0">
                <a:latin typeface="Corbel" panose="020B0503020204020204" pitchFamily="34" charset="0"/>
              </a:rPr>
              <a:t>A </a:t>
            </a:r>
            <a:r>
              <a:rPr lang="en-US" sz="2400" b="1" dirty="0" err="1" smtClean="0">
                <a:latin typeface="Corbel" panose="020B0503020204020204" pitchFamily="34" charset="0"/>
              </a:rPr>
              <a:t>blockchain</a:t>
            </a:r>
            <a:r>
              <a:rPr lang="en-US" sz="2400" b="1" dirty="0" smtClean="0">
                <a:latin typeface="Corbel" panose="020B0503020204020204" pitchFamily="34" charset="0"/>
              </a:rPr>
              <a:t> network</a:t>
            </a:r>
            <a:r>
              <a:rPr lang="en-US" sz="2400" i="0" dirty="0" smtClean="0">
                <a:latin typeface="Corbel" panose="020B0503020204020204" pitchFamily="34" charset="0"/>
              </a:rPr>
              <a:t> as back-end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i="0" dirty="0">
                <a:latin typeface="Corbel" panose="020B0503020204020204" pitchFamily="34" charset="0"/>
              </a:rPr>
              <a:t>A</a:t>
            </a:r>
            <a:r>
              <a:rPr lang="en-US" sz="2400" i="0" dirty="0" smtClean="0">
                <a:latin typeface="Corbel" panose="020B0503020204020204" pitchFamily="34" charset="0"/>
              </a:rPr>
              <a:t> </a:t>
            </a:r>
            <a:r>
              <a:rPr lang="en-US" sz="2400" b="1" dirty="0" smtClean="0">
                <a:latin typeface="Corbel" panose="020B0503020204020204" pitchFamily="34" charset="0"/>
              </a:rPr>
              <a:t>web application</a:t>
            </a:r>
            <a:r>
              <a:rPr lang="en-US" sz="2400" i="0" dirty="0" smtClean="0">
                <a:latin typeface="Corbel" panose="020B0503020204020204" pitchFamily="34" charset="0"/>
              </a:rPr>
              <a:t> as user interface</a:t>
            </a:r>
            <a:endParaRPr lang="en-US" sz="2400" i="0" dirty="0">
              <a:latin typeface="Corbel" panose="020B05030202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i="0" dirty="0" smtClean="0">
                <a:latin typeface="Corbel" panose="020B0503020204020204" pitchFamily="34" charset="0"/>
              </a:rPr>
              <a:t>Means of </a:t>
            </a:r>
            <a:r>
              <a:rPr lang="en-US" sz="2400" b="1" dirty="0" smtClean="0">
                <a:latin typeface="Corbel" panose="020B0503020204020204" pitchFamily="34" charset="0"/>
              </a:rPr>
              <a:t>communication</a:t>
            </a:r>
            <a:r>
              <a:rPr lang="en-US" sz="2400" i="0" dirty="0" smtClean="0">
                <a:latin typeface="Corbel" panose="020B0503020204020204" pitchFamily="34" charset="0"/>
              </a:rPr>
              <a:t> between the two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1"/>
          <a:stretch/>
        </p:blipFill>
        <p:spPr>
          <a:xfrm>
            <a:off x="5410986" y="0"/>
            <a:ext cx="4703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6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172396" cy="432000"/>
          </a:xfrm>
        </p:spPr>
        <p:txBody>
          <a:bodyPr/>
          <a:lstStyle/>
          <a:p>
            <a:r>
              <a:rPr lang="en-US" dirty="0" smtClean="0"/>
              <a:t>2.1. server-side: </a:t>
            </a:r>
            <a:r>
              <a:rPr lang="en-US" dirty="0" err="1" smtClean="0"/>
              <a:t>blockchain</a:t>
            </a:r>
            <a:r>
              <a:rPr lang="en-US" dirty="0" smtClean="0"/>
              <a:t> &amp; smart contracts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465490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13" name="Content Placeholder 6"/>
          <p:cNvSpPr>
            <a:spLocks noGrp="1"/>
          </p:cNvSpPr>
          <p:nvPr>
            <p:ph idx="1"/>
          </p:nvPr>
        </p:nvSpPr>
        <p:spPr>
          <a:xfrm>
            <a:off x="432000" y="1791093"/>
            <a:ext cx="10239142" cy="4747820"/>
          </a:xfrm>
        </p:spPr>
        <p:txBody>
          <a:bodyPr anchor="t"/>
          <a:lstStyle/>
          <a:p>
            <a:pPr algn="l"/>
            <a:r>
              <a:rPr lang="en-US" sz="2400" b="1" dirty="0" err="1" smtClean="0">
                <a:latin typeface="Corbel" panose="020B0503020204020204" pitchFamily="34" charset="0"/>
              </a:rPr>
              <a:t>Blockchain</a:t>
            </a:r>
            <a:r>
              <a:rPr lang="en-US" sz="2400" b="1" dirty="0" smtClean="0">
                <a:latin typeface="Corbel" panose="020B0503020204020204" pitchFamily="34" charset="0"/>
              </a:rPr>
              <a:t> network</a:t>
            </a:r>
            <a:r>
              <a:rPr lang="en-US" sz="2400" i="0" dirty="0" smtClean="0">
                <a:latin typeface="Corbel" panose="020B0503020204020204" pitchFamily="34" charset="0"/>
              </a:rPr>
              <a:t>: </a:t>
            </a:r>
            <a:r>
              <a:rPr lang="en-US" sz="2400" i="0" dirty="0" err="1" smtClean="0">
                <a:latin typeface="Corbel" panose="020B0503020204020204" pitchFamily="34" charset="0"/>
              </a:rPr>
              <a:t>Ethereum</a:t>
            </a:r>
            <a:endParaRPr lang="en-US" sz="2400" i="0" dirty="0" smtClean="0">
              <a:latin typeface="Corbel" panose="020B0503020204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400" b="1" dirty="0" smtClean="0">
                <a:latin typeface="Corbel" panose="020B0503020204020204" pitchFamily="34" charset="0"/>
              </a:rPr>
              <a:t>Contracts</a:t>
            </a:r>
            <a:r>
              <a:rPr lang="en-US" sz="2400" i="0" dirty="0" smtClean="0">
                <a:latin typeface="Corbel" panose="020B0503020204020204" pitchFamily="34" charset="0"/>
              </a:rPr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i="0" u="sng" dirty="0" smtClean="0">
                <a:latin typeface="Corbel" panose="020B0503020204020204" pitchFamily="34" charset="0"/>
              </a:rPr>
              <a:t>Token</a:t>
            </a:r>
            <a:r>
              <a:rPr lang="en-US" sz="2200" i="0" dirty="0" smtClean="0">
                <a:latin typeface="Corbel" panose="020B0503020204020204" pitchFamily="34" charset="0"/>
              </a:rPr>
              <a:t>: Contains logics for different tokens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i="0" u="sng" dirty="0" smtClean="0">
                <a:latin typeface="Corbel" panose="020B0503020204020204" pitchFamily="34" charset="0"/>
              </a:rPr>
              <a:t>Reserve</a:t>
            </a:r>
            <a:r>
              <a:rPr lang="en-US" sz="2200" i="0" dirty="0" smtClean="0">
                <a:latin typeface="Corbel" panose="020B0503020204020204" pitchFamily="34" charset="0"/>
              </a:rPr>
              <a:t>: Stores and exchanges its token with Ether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i="0" u="sng" dirty="0" smtClean="0">
                <a:latin typeface="Corbel" panose="020B0503020204020204" pitchFamily="34" charset="0"/>
              </a:rPr>
              <a:t>Exchange</a:t>
            </a:r>
            <a:r>
              <a:rPr lang="en-US" sz="2200" i="0" dirty="0" smtClean="0">
                <a:latin typeface="Corbel" panose="020B0503020204020204" pitchFamily="34" charset="0"/>
              </a:rPr>
              <a:t>: Connects users and different Reserves/Tokens</a:t>
            </a:r>
          </a:p>
          <a:p>
            <a:pPr algn="l">
              <a:lnSpc>
                <a:spcPct val="150000"/>
              </a:lnSpc>
            </a:pPr>
            <a:r>
              <a:rPr lang="en-US" sz="2400" b="1" dirty="0" smtClean="0">
                <a:latin typeface="Corbel" panose="020B0503020204020204" pitchFamily="34" charset="0"/>
              </a:rPr>
              <a:t>Node</a:t>
            </a:r>
            <a:r>
              <a:rPr lang="en-US" sz="2400" i="0" dirty="0" smtClean="0">
                <a:latin typeface="Corbel" panose="020B0503020204020204" pitchFamily="34" charset="0"/>
              </a:rPr>
              <a:t>: </a:t>
            </a:r>
            <a:r>
              <a:rPr lang="en-US" sz="2400" i="0" dirty="0" err="1" smtClean="0">
                <a:latin typeface="Corbel" panose="020B0503020204020204" pitchFamily="34" charset="0"/>
              </a:rPr>
              <a:t>Geth</a:t>
            </a:r>
            <a:r>
              <a:rPr lang="en-US" sz="2400" i="0" dirty="0" smtClean="0">
                <a:latin typeface="Corbel" panose="020B0503020204020204" pitchFamily="34" charset="0"/>
              </a:rPr>
              <a:t> node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i="0" dirty="0">
                <a:latin typeface="Corbel" panose="020B0503020204020204" pitchFamily="34" charset="0"/>
              </a:rPr>
              <a:t>A</a:t>
            </a:r>
            <a:r>
              <a:rPr lang="en-US" sz="2400" i="0" dirty="0" smtClean="0">
                <a:latin typeface="Corbel" panose="020B0503020204020204" pitchFamily="34" charset="0"/>
              </a:rPr>
              <a:t>n end-point of the </a:t>
            </a:r>
            <a:r>
              <a:rPr lang="en-US" sz="2400" i="0" dirty="0" err="1" smtClean="0">
                <a:latin typeface="Corbel" panose="020B0503020204020204" pitchFamily="34" charset="0"/>
              </a:rPr>
              <a:t>blockchain</a:t>
            </a:r>
            <a:r>
              <a:rPr lang="en-US" sz="2400" i="0" dirty="0" smtClean="0">
                <a:latin typeface="Corbel" panose="020B0503020204020204" pitchFamily="34" charset="0"/>
              </a:rPr>
              <a:t> network to connect to the web client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651" y="1134634"/>
            <a:ext cx="4777349" cy="312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8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84B30EC-0085-4B02-B549-85261AA7A7FD}" vid="{B38EAA63-7B49-47D5-A9B8-CCF1CC9145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19935D-ADE6-42ED-B568-839405AD6ABE}">
  <ds:schemaRefs>
    <ds:schemaRef ds:uri="http://schemas.microsoft.com/office/2006/metadata/properties"/>
    <ds:schemaRef ds:uri="71af3243-3dd4-4a8d-8c0d-dd76da1f02a5"/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B15BD18-190D-4514-9BDF-0746D033B5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1D8AE1-AF50-4238-9545-788684540A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0</TotalTime>
  <Words>303</Words>
  <Application>Microsoft Office PowerPoint</Application>
  <PresentationFormat>Widescreen</PresentationFormat>
  <Paragraphs>81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Corbel</vt:lpstr>
      <vt:lpstr>Tahoma</vt:lpstr>
      <vt:lpstr>Times New Roman</vt:lpstr>
      <vt:lpstr>Verdana</vt:lpstr>
      <vt:lpstr>Office Theme</vt:lpstr>
      <vt:lpstr>Decentralized exchange</vt:lpstr>
      <vt:lpstr>CONTENTS</vt:lpstr>
      <vt:lpstr>1. introduction</vt:lpstr>
      <vt:lpstr>1.1. Problem statements</vt:lpstr>
      <vt:lpstr>1.2. Solution</vt:lpstr>
      <vt:lpstr>1.2. Solution</vt:lpstr>
      <vt:lpstr>2. implementation</vt:lpstr>
      <vt:lpstr>2. Implementation</vt:lpstr>
      <vt:lpstr>2.1. server-side: blockchain &amp; smart contracts</vt:lpstr>
      <vt:lpstr>2.2. client-side: user interface</vt:lpstr>
      <vt:lpstr>3. Future extensions</vt:lpstr>
      <vt:lpstr>FUTURE EXTENSIONS</vt:lpstr>
      <vt:lpstr>4. 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2019-11-03T15:39:50Z</dcterms:created>
  <dcterms:modified xsi:type="dcterms:W3CDTF">2020-09-11T08:24:10Z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